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handoutMasterIdLst>
    <p:handoutMasterId r:id="rId8"/>
  </p:handoutMasterIdLst>
  <p:sldIdLst>
    <p:sldId id="261" r:id="rId2"/>
    <p:sldId id="260" r:id="rId3"/>
    <p:sldId id="257" r:id="rId4"/>
    <p:sldId id="258" r:id="rId5"/>
    <p:sldId id="259" r:id="rId6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371BDD"/>
    <a:srgbClr val="EED2FE"/>
    <a:srgbClr val="FDC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6265" autoAdjust="0"/>
  </p:normalViewPr>
  <p:slideViewPr>
    <p:cSldViewPr snapToGrid="0">
      <p:cViewPr varScale="1">
        <p:scale>
          <a:sx n="119" d="100"/>
          <a:sy n="119" d="100"/>
        </p:scale>
        <p:origin x="102" y="2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200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>
                <a:solidFill>
                  <a:schemeClr val="accent1"/>
                </a:solidFill>
              </a:rPr>
              <a:t>Welches </a:t>
            </a:r>
            <a:r>
              <a:rPr lang="en-US" dirty="0" err="1" smtClean="0">
                <a:solidFill>
                  <a:schemeClr val="accent1"/>
                </a:solidFill>
              </a:rPr>
              <a:t>Stückchen</a:t>
            </a:r>
            <a:endParaRPr lang="en-US" dirty="0" smtClean="0">
              <a:solidFill>
                <a:schemeClr val="accent1"/>
              </a:solidFill>
            </a:endParaRPr>
          </a:p>
          <a:p>
            <a:pPr algn="l">
              <a:defRPr>
                <a:solidFill>
                  <a:schemeClr val="accent1"/>
                </a:solidFill>
              </a:defRPr>
            </a:pPr>
            <a:r>
              <a:rPr lang="en-US" dirty="0" err="1" smtClean="0">
                <a:solidFill>
                  <a:schemeClr val="accent1"/>
                </a:solidFill>
              </a:rPr>
              <a:t>hätten</a:t>
            </a:r>
            <a:r>
              <a:rPr lang="en-US" baseline="0" dirty="0" smtClean="0">
                <a:solidFill>
                  <a:schemeClr val="accent1"/>
                </a:solidFill>
              </a:rPr>
              <a:t> </a:t>
            </a:r>
            <a:r>
              <a:rPr lang="en-US" baseline="0" dirty="0" err="1" smtClean="0">
                <a:solidFill>
                  <a:schemeClr val="accent1"/>
                </a:solidFill>
              </a:rPr>
              <a:t>Sie</a:t>
            </a:r>
            <a:r>
              <a:rPr lang="en-US" baseline="0" dirty="0" smtClean="0">
                <a:solidFill>
                  <a:schemeClr val="accent1"/>
                </a:solidFill>
              </a:rPr>
              <a:t> </a:t>
            </a:r>
            <a:r>
              <a:rPr lang="en-US" baseline="0" dirty="0" err="1" smtClean="0">
                <a:solidFill>
                  <a:schemeClr val="accent1"/>
                </a:solidFill>
              </a:rPr>
              <a:t>gerne</a:t>
            </a:r>
            <a:r>
              <a:rPr lang="en-US" baseline="0" dirty="0" smtClean="0">
                <a:solidFill>
                  <a:schemeClr val="accent1"/>
                </a:solidFill>
              </a:rPr>
              <a:t>?</a:t>
            </a:r>
            <a:endParaRPr lang="en-US" dirty="0" smtClean="0">
              <a:solidFill>
                <a:schemeClr val="accent1"/>
              </a:solidFill>
            </a:endParaRPr>
          </a:p>
        </c:rich>
      </c:tx>
      <c:layout>
        <c:manualLayout>
          <c:xMode val="edge"/>
          <c:yMode val="edge"/>
          <c:x val="6.8290764208490548E-2"/>
          <c:y val="5.8229474117727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2200" b="1" i="0" u="none" strike="noStrike" kern="1200" baseline="0">
              <a:solidFill>
                <a:schemeClr val="accent1"/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>
        <c:manualLayout>
          <c:layoutTarget val="inner"/>
          <c:xMode val="edge"/>
          <c:yMode val="edge"/>
          <c:x val="0.22675740324703181"/>
          <c:y val="0.22999676410311726"/>
          <c:w val="0.54739168684246875"/>
          <c:h val="0.73826300977633086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A1D1-4462-8489-B142245FFA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A1D1-4462-8489-B142245FFA9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A1D1-4462-8489-B142245FFA9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A1D1-4462-8489-B142245FFA99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Tabelle1!$A$2:$A$5</c:f>
              <c:strCache>
                <c:ptCount val="4"/>
                <c:pt idx="0">
                  <c:v>1. Quartal</c:v>
                </c:pt>
                <c:pt idx="1">
                  <c:v>2. Quartal</c:v>
                </c:pt>
                <c:pt idx="2">
                  <c:v>3. Quartal</c:v>
                </c:pt>
                <c:pt idx="3">
                  <c:v>4. Quartal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54-4FF0-8712-9040E3A0766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solidFill>
      <a:schemeClr val="tx2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EA127-5889-4631-AEF5-9722F5E2F874}" type="datetimeFigureOut">
              <a:rPr lang="de-DE" smtClean="0"/>
              <a:t>20.08.2026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58897-A32F-4767-A394-5E5341118B3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7335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23210C-52FC-4657-AC82-50AF1B5A4FFE}" type="datetimeFigureOut">
              <a:rPr lang="de-DE" smtClean="0"/>
              <a:t>20.08.2026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682AC-BF87-43B0-8439-1FDFBEECC81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34989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682AC-BF87-43B0-8439-1FDFBEECC81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6057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682AC-BF87-43B0-8439-1FDFBEECC81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1482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682AC-BF87-43B0-8439-1FDFBEECC816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802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682AC-BF87-43B0-8439-1FDFBEECC816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1429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682AC-BF87-43B0-8439-1FDFBEECC81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3483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19101" y="342901"/>
            <a:ext cx="8948420" cy="3167063"/>
          </a:xfrm>
          <a:prstGeom prst="rect">
            <a:avLst/>
          </a:prstGeom>
        </p:spPr>
        <p:txBody>
          <a:bodyPr anchor="b"/>
          <a:lstStyle>
            <a:lvl1pPr algn="ctr">
              <a:defRPr sz="4500"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9101" y="3602037"/>
            <a:ext cx="8948420" cy="297021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727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3333" y="352426"/>
            <a:ext cx="8923867" cy="6213475"/>
          </a:xfrm>
          <a:solidFill>
            <a:schemeClr val="tx2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6938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1800" y="358141"/>
            <a:ext cx="8890001" cy="4204336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31800" y="4589465"/>
            <a:ext cx="8890001" cy="1992311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48574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9101" y="365127"/>
            <a:ext cx="89027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19101" y="1825625"/>
            <a:ext cx="4279900" cy="4746625"/>
          </a:xfrm>
        </p:spPr>
        <p:txBody>
          <a:bodyPr lIns="360000" tIns="36000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92701" y="1825625"/>
            <a:ext cx="4229100" cy="4746625"/>
          </a:xfrm>
        </p:spPr>
        <p:txBody>
          <a:bodyPr lIns="360000" tIns="36000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89888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0370" y="365127"/>
            <a:ext cx="88900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6039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987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m 3"/>
          <p:cNvGraphicFramePr/>
          <p:nvPr userDrawn="1">
            <p:extLst>
              <p:ext uri="{D42A27DB-BD31-4B8C-83A1-F6EECF244321}">
                <p14:modId xmlns:p14="http://schemas.microsoft.com/office/powerpoint/2010/main" val="2583703682"/>
              </p:ext>
            </p:extLst>
          </p:nvPr>
        </p:nvGraphicFramePr>
        <p:xfrm>
          <a:off x="444502" y="361950"/>
          <a:ext cx="8889999" cy="6162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3236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0"/>
          </p:nvPr>
        </p:nvSpPr>
        <p:spPr>
          <a:xfrm>
            <a:off x="533401" y="371474"/>
            <a:ext cx="4243064" cy="3019426"/>
          </a:xfrm>
        </p:spPr>
        <p:txBody>
          <a:bodyPr lIns="360000" tIns="36000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sz="quarter" idx="11"/>
          </p:nvPr>
        </p:nvSpPr>
        <p:spPr>
          <a:xfrm>
            <a:off x="533401" y="3571874"/>
            <a:ext cx="4243064" cy="3019426"/>
          </a:xfrm>
        </p:spPr>
        <p:txBody>
          <a:bodyPr lIns="360000" tIns="36000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sz="quarter" idx="12"/>
          </p:nvPr>
        </p:nvSpPr>
        <p:spPr>
          <a:xfrm>
            <a:off x="5029201" y="371474"/>
            <a:ext cx="4243064" cy="3019426"/>
          </a:xfrm>
        </p:spPr>
        <p:txBody>
          <a:bodyPr lIns="360000" tIns="36000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sz="quarter" idx="13"/>
          </p:nvPr>
        </p:nvSpPr>
        <p:spPr>
          <a:xfrm>
            <a:off x="5029201" y="3571874"/>
            <a:ext cx="4243064" cy="3019426"/>
          </a:xfrm>
        </p:spPr>
        <p:txBody>
          <a:bodyPr lIns="360000" tIns="36000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234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896" y="3743268"/>
            <a:ext cx="2828982" cy="2828982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524" y="3743268"/>
            <a:ext cx="2828982" cy="282898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" y="3743268"/>
            <a:ext cx="2828982" cy="2828982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896" y="337128"/>
            <a:ext cx="2828982" cy="2828982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524" y="337128"/>
            <a:ext cx="2828982" cy="2828982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" y="337128"/>
            <a:ext cx="2828982" cy="282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9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11" y="4609169"/>
            <a:ext cx="1951650" cy="195165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574" y="4604877"/>
            <a:ext cx="1955942" cy="195594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68" y="4609170"/>
            <a:ext cx="1951650" cy="1951650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491" y="2488277"/>
            <a:ext cx="1951650" cy="1951650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954" y="2488276"/>
            <a:ext cx="1951650" cy="1951650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8" y="2488278"/>
            <a:ext cx="1951650" cy="195165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491" y="375966"/>
            <a:ext cx="1951650" cy="195165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954" y="375965"/>
            <a:ext cx="1951650" cy="195165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48" y="375967"/>
            <a:ext cx="1951650" cy="1951650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417" y="4604877"/>
            <a:ext cx="1955942" cy="1955942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797" y="2488276"/>
            <a:ext cx="1951650" cy="1951650"/>
          </a:xfrm>
          <a:prstGeom prst="rect">
            <a:avLst/>
          </a:prstGeom>
        </p:spPr>
      </p:pic>
      <p:pic>
        <p:nvPicPr>
          <p:cNvPr id="16" name="Grafik 1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797" y="375965"/>
            <a:ext cx="1951650" cy="19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952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quarter" idx="10" hasCustomPrompt="1"/>
          </p:nvPr>
        </p:nvSpPr>
        <p:spPr>
          <a:xfrm>
            <a:off x="533401" y="371474"/>
            <a:ext cx="3086099" cy="2828926"/>
          </a:xfrm>
          <a:noFill/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dirty="0" smtClean="0"/>
              <a:t>Text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sz="quarter" idx="11" hasCustomPrompt="1"/>
          </p:nvPr>
        </p:nvSpPr>
        <p:spPr>
          <a:xfrm>
            <a:off x="533401" y="3571874"/>
            <a:ext cx="3086099" cy="282892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dirty="0" smtClean="0"/>
              <a:t>Bild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sz="quarter" idx="12" hasCustomPrompt="1"/>
          </p:nvPr>
        </p:nvSpPr>
        <p:spPr>
          <a:xfrm>
            <a:off x="4080511" y="371474"/>
            <a:ext cx="3086099" cy="2828926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dirty="0" smtClean="0"/>
              <a:t>Bild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sz="quarter" idx="13" hasCustomPrompt="1"/>
          </p:nvPr>
        </p:nvSpPr>
        <p:spPr>
          <a:xfrm>
            <a:off x="4080511" y="3571874"/>
            <a:ext cx="3086099" cy="2828926"/>
          </a:xfrm>
          <a:noFill/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2035026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23333" y="331470"/>
            <a:ext cx="8923867" cy="6234430"/>
          </a:xfrm>
          <a:prstGeom prst="rect">
            <a:avLst/>
          </a:prstGeom>
          <a:solidFill>
            <a:schemeClr val="tx2"/>
          </a:solidFill>
        </p:spPr>
        <p:txBody>
          <a:bodyPr vert="horz" lIns="648000" tIns="1368000" rIns="91440" bIns="45720" rtlCol="0">
            <a:normAutofit/>
          </a:bodyPr>
          <a:lstStyle/>
          <a:p>
            <a:pPr lvl="0"/>
            <a:r>
              <a:rPr lang="de-DE" dirty="0" smtClean="0"/>
              <a:t>Titelmasterformat durch Klicken bearbeiten</a:t>
            </a:r>
            <a:endParaRPr lang="de-DE" dirty="0"/>
          </a:p>
        </p:txBody>
      </p:sp>
      <p:pic>
        <p:nvPicPr>
          <p:cNvPr id="12" name="Grafik 1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956" y="-129541"/>
            <a:ext cx="2908044" cy="1609483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994" y="4400550"/>
            <a:ext cx="2165350" cy="216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221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90" r:id="rId5"/>
    <p:sldLayoutId id="2147483691" r:id="rId6"/>
    <p:sldLayoutId id="2147483695" r:id="rId7"/>
    <p:sldLayoutId id="2147483692" r:id="rId8"/>
    <p:sldLayoutId id="2147483694" r:id="rId9"/>
    <p:sldLayoutId id="2147483696" r:id="rId10"/>
    <p:sldLayoutId id="214748369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Clr>
          <a:schemeClr val="accent1"/>
        </a:buClr>
        <a:buFont typeface="Wingdings" panose="05000000000000000000" pitchFamily="2" charset="2"/>
        <a:buNone/>
        <a:defRPr sz="4200" kern="1200">
          <a:solidFill>
            <a:schemeClr val="accent1"/>
          </a:solidFill>
          <a:latin typeface="TheSans OT7 Bold" panose="020B0802050302020203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anose="05000000000000000000" pitchFamily="2" charset="2"/>
        <a:buChar char="§"/>
        <a:defRPr sz="15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anose="05000000000000000000" pitchFamily="2" charset="2"/>
        <a:buChar char="§"/>
        <a:defRPr sz="135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Clr>
          <a:schemeClr val="accent1"/>
        </a:buClr>
        <a:buFont typeface="Wingdings" panose="05000000000000000000" pitchFamily="2" charset="2"/>
        <a:buChar char="§"/>
        <a:defRPr sz="135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feil nach oben 28"/>
          <p:cNvSpPr/>
          <p:nvPr/>
        </p:nvSpPr>
        <p:spPr>
          <a:xfrm>
            <a:off x="16137960" y="3348063"/>
            <a:ext cx="247650" cy="2209752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Rechteck 1"/>
          <p:cNvSpPr/>
          <p:nvPr/>
        </p:nvSpPr>
        <p:spPr>
          <a:xfrm>
            <a:off x="463687" y="95250"/>
            <a:ext cx="2490788" cy="353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i="1" dirty="0" smtClean="0">
                <a:solidFill>
                  <a:schemeClr val="accent1">
                    <a:lumMod val="75000"/>
                  </a:schemeClr>
                </a:solidFill>
              </a:rPr>
              <a:t>Anhang 5</a:t>
            </a:r>
            <a:endParaRPr lang="de-DE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8356905" y="6611779"/>
            <a:ext cx="8046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/>
                </a:solidFill>
                <a:latin typeface="+mj-lt"/>
                <a:cs typeface="Calibri" panose="020F0502020204030204" pitchFamily="34" charset="0"/>
              </a:rPr>
              <a:t>Seite - 1 -</a:t>
            </a:r>
            <a:endParaRPr lang="de-DE" sz="1000" dirty="0">
              <a:solidFill>
                <a:schemeClr val="bg1"/>
              </a:solidFill>
              <a:latin typeface="+mj-lt"/>
              <a:cs typeface="Calibri" panose="020F0502020204030204" pitchFamily="34" charset="0"/>
            </a:endParaRPr>
          </a:p>
        </p:txBody>
      </p:sp>
      <p:pic>
        <p:nvPicPr>
          <p:cNvPr id="26" name="Grafik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30" y="1574627"/>
            <a:ext cx="1858433" cy="982037"/>
          </a:xfrm>
          <a:prstGeom prst="rect">
            <a:avLst/>
          </a:prstGeom>
        </p:spPr>
      </p:pic>
      <p:pic>
        <p:nvPicPr>
          <p:cNvPr id="31" name="Grafik 3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22" y="2784787"/>
            <a:ext cx="784698" cy="1126551"/>
          </a:xfrm>
          <a:prstGeom prst="rect">
            <a:avLst/>
          </a:prstGeom>
        </p:spPr>
      </p:pic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5346849"/>
              </p:ext>
            </p:extLst>
          </p:nvPr>
        </p:nvGraphicFramePr>
        <p:xfrm>
          <a:off x="92075" y="142596"/>
          <a:ext cx="9299753" cy="64956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kument" r:id="rId6" imgW="9714218" imgH="6787880" progId="Word.Document.12">
                  <p:embed/>
                </p:oleObj>
              </mc:Choice>
              <mc:Fallback>
                <p:oleObj name="Dokument" r:id="rId6" imgW="9714218" imgH="67878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2075" y="142596"/>
                        <a:ext cx="9299753" cy="64956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178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eck 25"/>
          <p:cNvSpPr/>
          <p:nvPr/>
        </p:nvSpPr>
        <p:spPr>
          <a:xfrm>
            <a:off x="419100" y="2275492"/>
            <a:ext cx="8948421" cy="43158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In der Regel läuft die Kommunikation über das Öffentlichkeitsreferat, das der Leitung beratend zur Seite steht. D.h. nur eine Person sollte auch nach außen hin kommunizieren.</a:t>
            </a:r>
          </a:p>
          <a:p>
            <a:endParaRPr lang="de-DE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Alle Abstimmungen finden zwischen dem/ der von dem Superintendenten*in festgelegten „Interventionsteam“ statt. </a:t>
            </a:r>
            <a:b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de-DE" sz="1600" i="1" dirty="0" smtClean="0">
                <a:solidFill>
                  <a:schemeClr val="accent1">
                    <a:lumMod val="75000"/>
                  </a:schemeClr>
                </a:solidFill>
              </a:rPr>
              <a:t>Leitung und Öffentlichkeitsreferat sind Mitglieder des Interventionsteams</a:t>
            </a: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endParaRPr lang="de-DE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Im Falle, in dem der Prozess beim Landeskirchenamt liegt (wie z.B. bei Pfarrern), ist der/die Pressesprecher*in des Landeskirchenamts zuständig.</a:t>
            </a:r>
          </a:p>
          <a:p>
            <a:endParaRPr lang="de-DE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>
                <a:solidFill>
                  <a:schemeClr val="accent1">
                    <a:lumMod val="75000"/>
                  </a:schemeClr>
                </a:solidFill>
              </a:rPr>
              <a:t>Allerdings kann es sinnvoll sein, dass in Abstimmung mit der Presseabteilung des Landeskirchenamtes die Kommunikation vom Öffentlichkeitsreferat des Kirchenkreises übernommen wird, da dies in engem Kontakt zur lokalen Presse steht.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de-DE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19101" y="340758"/>
            <a:ext cx="8948420" cy="9429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100" b="1" dirty="0" smtClean="0"/>
              <a:t>Pressearbeit bei Verdacht des übergriffigen </a:t>
            </a:r>
          </a:p>
          <a:p>
            <a:pPr algn="ctr"/>
            <a:r>
              <a:rPr lang="de-DE" sz="2100" b="1" dirty="0" smtClean="0"/>
              <a:t>und/ oder sexualisierten Verhalten – Teil 1</a:t>
            </a:r>
            <a:endParaRPr lang="de-DE" sz="2100" b="1" i="1" dirty="0"/>
          </a:p>
        </p:txBody>
      </p:sp>
      <p:sp>
        <p:nvSpPr>
          <p:cNvPr id="14" name="Rechteck 13"/>
          <p:cNvSpPr/>
          <p:nvPr/>
        </p:nvSpPr>
        <p:spPr>
          <a:xfrm>
            <a:off x="419102" y="1342920"/>
            <a:ext cx="8948420" cy="76755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b="1" dirty="0" smtClean="0">
                <a:solidFill>
                  <a:schemeClr val="accent1">
                    <a:lumMod val="75000"/>
                  </a:schemeClr>
                </a:solidFill>
              </a:rPr>
              <a:t>Erste Info geht an die Leitungsebene und an die Meldestelle des Landeskirchenamtes. </a:t>
            </a:r>
            <a:br>
              <a:rPr lang="de-DE" sz="1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DE" sz="1600" b="1" dirty="0" smtClean="0">
                <a:solidFill>
                  <a:schemeClr val="accent1">
                    <a:lumMod val="75000"/>
                  </a:schemeClr>
                </a:solidFill>
              </a:rPr>
              <a:t>Die Leitung koordiniert die Maßnahmen.</a:t>
            </a:r>
          </a:p>
          <a:p>
            <a:pPr algn="ctr"/>
            <a:r>
              <a:rPr lang="de-DE" sz="1600" b="1" dirty="0" smtClean="0">
                <a:solidFill>
                  <a:schemeClr val="accent1">
                    <a:lumMod val="75000"/>
                  </a:schemeClr>
                </a:solidFill>
              </a:rPr>
              <a:t> Sie entscheidet, was inhaltlich zu kommunizieren und zu tun ist. </a:t>
            </a:r>
            <a:endParaRPr lang="de-DE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Pfeil nach oben 28"/>
          <p:cNvSpPr/>
          <p:nvPr/>
        </p:nvSpPr>
        <p:spPr>
          <a:xfrm>
            <a:off x="16137960" y="3348063"/>
            <a:ext cx="247650" cy="2209752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/>
          <p:cNvSpPr txBox="1"/>
          <p:nvPr/>
        </p:nvSpPr>
        <p:spPr>
          <a:xfrm>
            <a:off x="8586471" y="6591300"/>
            <a:ext cx="7810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/>
                </a:solidFill>
              </a:rPr>
              <a:t>Seite - 2-</a:t>
            </a:r>
            <a:endParaRPr lang="de-DE" sz="1000" dirty="0">
              <a:solidFill>
                <a:schemeClr val="bg1"/>
              </a:solidFill>
            </a:endParaRPr>
          </a:p>
        </p:txBody>
      </p:sp>
      <p:pic>
        <p:nvPicPr>
          <p:cNvPr id="7" name="Grafik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30" y="1574627"/>
            <a:ext cx="1858433" cy="982037"/>
          </a:xfrm>
          <a:prstGeom prst="rect">
            <a:avLst/>
          </a:prstGeom>
        </p:spPr>
      </p:pic>
      <p:pic>
        <p:nvPicPr>
          <p:cNvPr id="8" name="Grafik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22" y="2784787"/>
            <a:ext cx="784698" cy="112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9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>
              <a:solidFill>
                <a:schemeClr val="accent1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9101" y="1533524"/>
            <a:ext cx="8948420" cy="5095876"/>
          </a:xfrm>
        </p:spPr>
        <p:txBody>
          <a:bodyPr>
            <a:normAutofit/>
          </a:bodyPr>
          <a:lstStyle/>
          <a:p>
            <a:endParaRPr lang="de-DE" dirty="0">
              <a:solidFill>
                <a:schemeClr val="bg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19101" y="342902"/>
            <a:ext cx="8948420" cy="103822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100" b="1" dirty="0" smtClean="0"/>
              <a:t>Informations-Ablaufplan bei Verdacht des übergriffigen </a:t>
            </a:r>
          </a:p>
          <a:p>
            <a:pPr algn="ctr"/>
            <a:r>
              <a:rPr lang="de-DE" sz="2100" b="1" dirty="0" smtClean="0"/>
              <a:t>und/ oder sexualisierten Verhalten </a:t>
            </a:r>
            <a:endParaRPr lang="de-DE" sz="2100" b="1" i="1" dirty="0"/>
          </a:p>
        </p:txBody>
      </p:sp>
      <p:sp>
        <p:nvSpPr>
          <p:cNvPr id="6" name="Rechteck 5"/>
          <p:cNvSpPr/>
          <p:nvPr/>
        </p:nvSpPr>
        <p:spPr>
          <a:xfrm>
            <a:off x="3319461" y="2681464"/>
            <a:ext cx="3248026" cy="75848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600" b="1" dirty="0" smtClean="0">
                <a:solidFill>
                  <a:schemeClr val="tx1"/>
                </a:solidFill>
              </a:rPr>
              <a:t>Mitarbeitende aus der Kinder-/ Jugendarbeit</a:t>
            </a:r>
            <a:endParaRPr lang="de-DE" sz="1600" b="1" dirty="0">
              <a:solidFill>
                <a:schemeClr val="tx1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876424" y="1703535"/>
            <a:ext cx="6124575" cy="834338"/>
          </a:xfrm>
          <a:prstGeom prst="rect">
            <a:avLst/>
          </a:prstGeom>
          <a:solidFill>
            <a:srgbClr val="EED2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b="1" i="1" dirty="0" smtClean="0">
                <a:solidFill>
                  <a:schemeClr val="bg2">
                    <a:lumMod val="50000"/>
                  </a:schemeClr>
                </a:solidFill>
              </a:rPr>
              <a:t>Für Kita-Mitarbeitende, auch für den Kitaverbund Windrose,</a:t>
            </a:r>
            <a:r>
              <a:rPr lang="de-DE" sz="1400" i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de-DE" sz="14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de-DE" sz="1400" i="1" dirty="0" smtClean="0">
                <a:solidFill>
                  <a:schemeClr val="bg2">
                    <a:lumMod val="50000"/>
                  </a:schemeClr>
                </a:solidFill>
              </a:rPr>
              <a:t>sind entsprechende Prozesse im Qualitätshandbuch beschrieben und in den Einrichtungen etabliert.</a:t>
            </a:r>
            <a:endParaRPr lang="de-DE" sz="14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Rechteck 19"/>
          <p:cNvSpPr/>
          <p:nvPr/>
        </p:nvSpPr>
        <p:spPr>
          <a:xfrm>
            <a:off x="1876424" y="5060592"/>
            <a:ext cx="6124575" cy="14511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accent1">
                    <a:lumMod val="75000"/>
                  </a:schemeClr>
                </a:solidFill>
              </a:rPr>
              <a:t>Meldung bei akuter Gefährdung an das örtliche Jugendamt sowie das Landesjugendamt durch: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 smtClean="0">
                <a:solidFill>
                  <a:schemeClr val="accent1">
                    <a:lumMod val="75000"/>
                  </a:schemeClr>
                </a:solidFill>
              </a:rPr>
              <a:t>die zuständige Leitungsebene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8553450" y="6591301"/>
            <a:ext cx="8140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/>
                </a:solidFill>
              </a:rPr>
              <a:t>Seite  - 3 -</a:t>
            </a:r>
            <a:endParaRPr lang="de-DE" sz="1000" dirty="0">
              <a:solidFill>
                <a:schemeClr val="bg1"/>
              </a:solidFill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1876424" y="3733799"/>
            <a:ext cx="6124575" cy="10348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Vertrauenspersonen und Interventionsteam mit Gefährdungseinschätzung gem. § 8a SGB VIII und Schutzplan bei begründeten Verdacht Meldepflicht bei der Meldestelle</a:t>
            </a:r>
            <a:endParaRPr lang="de-DE" dirty="0"/>
          </a:p>
        </p:txBody>
      </p:sp>
      <p:sp>
        <p:nvSpPr>
          <p:cNvPr id="11" name="Pfeil nach unten 10"/>
          <p:cNvSpPr/>
          <p:nvPr/>
        </p:nvSpPr>
        <p:spPr>
          <a:xfrm>
            <a:off x="4893311" y="3449478"/>
            <a:ext cx="307339" cy="293847"/>
          </a:xfrm>
          <a:prstGeom prst="downArrow">
            <a:avLst/>
          </a:prstGeom>
          <a:solidFill>
            <a:srgbClr val="371B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Pfeil nach unten 12"/>
          <p:cNvSpPr/>
          <p:nvPr/>
        </p:nvSpPr>
        <p:spPr>
          <a:xfrm>
            <a:off x="4893310" y="4802704"/>
            <a:ext cx="307339" cy="293847"/>
          </a:xfrm>
          <a:prstGeom prst="downArrow">
            <a:avLst/>
          </a:prstGeom>
          <a:solidFill>
            <a:srgbClr val="371B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30" y="1574627"/>
            <a:ext cx="1858433" cy="982037"/>
          </a:xfrm>
          <a:prstGeom prst="rect">
            <a:avLst/>
          </a:prstGeom>
        </p:spPr>
      </p:pic>
      <p:pic>
        <p:nvPicPr>
          <p:cNvPr id="15" name="Grafik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22" y="2784787"/>
            <a:ext cx="784698" cy="112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7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 dirty="0">
              <a:solidFill>
                <a:schemeClr val="accent1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9101" y="1381125"/>
            <a:ext cx="8948420" cy="5191125"/>
          </a:xfrm>
          <a:ln>
            <a:noFill/>
          </a:ln>
        </p:spPr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 smtClean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19101" y="323852"/>
            <a:ext cx="8948420" cy="105727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100" b="1" dirty="0" smtClean="0"/>
              <a:t>Ansprechstellen beim Landeskirchenamt, die durch die Leitung </a:t>
            </a:r>
            <a:br>
              <a:rPr lang="de-DE" sz="2100" b="1" dirty="0" smtClean="0"/>
            </a:br>
            <a:r>
              <a:rPr lang="de-DE" sz="2100" b="1" dirty="0" smtClean="0"/>
              <a:t>zu informieren sind und Vertrauenspersonen  </a:t>
            </a:r>
            <a:endParaRPr lang="de-DE" sz="2100" b="1" i="1" dirty="0"/>
          </a:p>
        </p:txBody>
      </p:sp>
      <p:sp>
        <p:nvSpPr>
          <p:cNvPr id="8" name="Rechteck 7"/>
          <p:cNvSpPr/>
          <p:nvPr/>
        </p:nvSpPr>
        <p:spPr>
          <a:xfrm>
            <a:off x="975360" y="1510457"/>
            <a:ext cx="7920000" cy="208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2"/>
                </a:solidFill>
              </a:rPr>
              <a:t>Landeskirchenamt:</a:t>
            </a:r>
          </a:p>
          <a:p>
            <a:pPr algn="ctr"/>
            <a:endParaRPr lang="de-DE" sz="2000" b="1" dirty="0">
              <a:solidFill>
                <a:schemeClr val="accent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chemeClr val="accent2"/>
                </a:solidFill>
              </a:rPr>
              <a:t>Landeskirchliche Ansprechstelle (s. Schutzkonzept S. 13)</a:t>
            </a:r>
            <a:endParaRPr lang="de-DE" sz="2000" dirty="0">
              <a:solidFill>
                <a:schemeClr val="accent2"/>
              </a:solidFill>
            </a:endParaRPr>
          </a:p>
          <a:p>
            <a:r>
              <a:rPr lang="de-DE" sz="2000" dirty="0" smtClean="0">
                <a:solidFill>
                  <a:schemeClr val="accent2"/>
                </a:solidFill>
              </a:rPr>
              <a:t>                                        0211 4562391</a:t>
            </a:r>
          </a:p>
          <a:p>
            <a:r>
              <a:rPr lang="de-DE" sz="2000" dirty="0" smtClean="0">
                <a:solidFill>
                  <a:schemeClr val="accent2"/>
                </a:solidFill>
              </a:rPr>
              <a:t>                         Email: pia-ansprechstelle@ekir.de</a:t>
            </a:r>
            <a:endParaRPr lang="de-DE" sz="2000" dirty="0">
              <a:solidFill>
                <a:schemeClr val="accent2"/>
              </a:solidFill>
            </a:endParaRPr>
          </a:p>
          <a:p>
            <a:pPr algn="ctr"/>
            <a:endParaRPr lang="de-DE" sz="2000" b="1" dirty="0" smtClean="0">
              <a:solidFill>
                <a:schemeClr val="bg2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975361" y="4295776"/>
            <a:ext cx="7920000" cy="18630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u="sng" dirty="0" smtClean="0">
                <a:solidFill>
                  <a:schemeClr val="accent2"/>
                </a:solidFill>
              </a:rPr>
              <a:t>Vertrauenspersonen aus dem Kirchenkreis:</a:t>
            </a:r>
          </a:p>
          <a:p>
            <a:pPr algn="ctr"/>
            <a:endParaRPr lang="de-DE" sz="2000" b="1" dirty="0" smtClean="0">
              <a:solidFill>
                <a:schemeClr val="accent2"/>
              </a:solidFill>
            </a:endParaRPr>
          </a:p>
          <a:p>
            <a:pPr algn="ctr"/>
            <a:r>
              <a:rPr lang="de-DE" sz="2000" b="1" dirty="0" smtClean="0">
                <a:solidFill>
                  <a:schemeClr val="accent2"/>
                </a:solidFill>
              </a:rPr>
              <a:t>Sonja Christine </a:t>
            </a:r>
            <a:r>
              <a:rPr lang="de-DE" sz="2000" b="1" dirty="0" err="1" smtClean="0">
                <a:solidFill>
                  <a:schemeClr val="accent2"/>
                </a:solidFill>
              </a:rPr>
              <a:t>Neuroth</a:t>
            </a:r>
            <a:endParaRPr lang="de-DE" sz="2000" b="1" dirty="0" smtClean="0">
              <a:solidFill>
                <a:schemeClr val="accent2"/>
              </a:solidFill>
            </a:endParaRPr>
          </a:p>
          <a:p>
            <a:pPr algn="ctr"/>
            <a:r>
              <a:rPr lang="de-DE" sz="2000" b="1" dirty="0" smtClean="0">
                <a:solidFill>
                  <a:schemeClr val="accent2"/>
                </a:solidFill>
              </a:rPr>
              <a:t>Mobil: 01578 3988604</a:t>
            </a:r>
          </a:p>
          <a:p>
            <a:pPr algn="ctr"/>
            <a:r>
              <a:rPr lang="de-DE" sz="2000" b="1" dirty="0" smtClean="0">
                <a:solidFill>
                  <a:schemeClr val="accent2"/>
                </a:solidFill>
              </a:rPr>
              <a:t>Email: sonja_christine.neuroth@ekir.de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8388312" y="6591300"/>
            <a:ext cx="10140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/>
                </a:solidFill>
              </a:rPr>
              <a:t>Seite - 4 -</a:t>
            </a:r>
            <a:endParaRPr lang="de-DE" sz="1000" dirty="0">
              <a:solidFill>
                <a:schemeClr val="bg1"/>
              </a:solidFill>
            </a:endParaRPr>
          </a:p>
        </p:txBody>
      </p:sp>
      <p:sp>
        <p:nvSpPr>
          <p:cNvPr id="6" name="Rechteck 5"/>
          <p:cNvSpPr/>
          <p:nvPr/>
        </p:nvSpPr>
        <p:spPr>
          <a:xfrm>
            <a:off x="975360" y="3690556"/>
            <a:ext cx="7920000" cy="53503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Insoweit erfahrene Fachkraft § 8a SGB VIII </a:t>
            </a:r>
            <a:r>
              <a:rPr lang="de-DE" i="1" dirty="0" smtClean="0"/>
              <a:t>(Anhang 3 im Schutzkonzept)</a:t>
            </a:r>
            <a:endParaRPr lang="de-DE" i="1" dirty="0"/>
          </a:p>
        </p:txBody>
      </p:sp>
      <p:pic>
        <p:nvPicPr>
          <p:cNvPr id="9" name="Grafi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30" y="1574627"/>
            <a:ext cx="1858433" cy="982037"/>
          </a:xfrm>
          <a:prstGeom prst="rect">
            <a:avLst/>
          </a:prstGeom>
        </p:spPr>
      </p:pic>
      <p:pic>
        <p:nvPicPr>
          <p:cNvPr id="11" name="Grafik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22" y="2784787"/>
            <a:ext cx="784698" cy="112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8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19101" y="1381125"/>
            <a:ext cx="8948420" cy="5191125"/>
          </a:xfrm>
        </p:spPr>
        <p:txBody>
          <a:bodyPr lIns="540000" tIns="720000">
            <a:normAutofit/>
          </a:bodyPr>
          <a:lstStyle/>
          <a:p>
            <a:r>
              <a:rPr lang="de-DE" dirty="0">
                <a:solidFill>
                  <a:schemeClr val="accent2"/>
                </a:solidFill>
              </a:rPr>
              <a:t>Detaillierte Informationen können folgenden Dokumenten entnommen werden</a:t>
            </a:r>
            <a:r>
              <a:rPr lang="de-DE" dirty="0" smtClean="0">
                <a:solidFill>
                  <a:schemeClr val="accent2"/>
                </a:solidFill>
              </a:rPr>
              <a:t>:</a:t>
            </a:r>
          </a:p>
          <a:p>
            <a:endParaRPr lang="de-DE" dirty="0">
              <a:solidFill>
                <a:schemeClr val="accent2"/>
              </a:solidFill>
            </a:endParaRPr>
          </a:p>
          <a:p>
            <a:pPr marL="342900" indent="-342900" algn="l">
              <a:buClr>
                <a:schemeClr val="tx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de-DE" dirty="0" smtClean="0">
                <a:solidFill>
                  <a:schemeClr val="accent2"/>
                </a:solidFill>
              </a:rPr>
              <a:t>„Hinschauen</a:t>
            </a:r>
            <a:r>
              <a:rPr lang="de-DE" dirty="0">
                <a:solidFill>
                  <a:schemeClr val="accent2"/>
                </a:solidFill>
              </a:rPr>
              <a:t>, Helfen, Handeln“ </a:t>
            </a:r>
            <a:r>
              <a:rPr lang="de-DE" dirty="0" smtClean="0">
                <a:solidFill>
                  <a:schemeClr val="accent2"/>
                </a:solidFill>
              </a:rPr>
              <a:t/>
            </a:r>
            <a:br>
              <a:rPr lang="de-DE" dirty="0" smtClean="0">
                <a:solidFill>
                  <a:schemeClr val="accent2"/>
                </a:solidFill>
              </a:rPr>
            </a:br>
            <a:r>
              <a:rPr lang="de-DE" sz="1400" i="1" dirty="0">
                <a:solidFill>
                  <a:schemeClr val="bg1">
                    <a:lumMod val="75000"/>
                    <a:lumOff val="25000"/>
                  </a:schemeClr>
                </a:solidFill>
              </a:rPr>
              <a:t>https://www.hinschauen-helfen-handeln.de/fuer-kirche-und-diakonie/</a:t>
            </a:r>
          </a:p>
          <a:p>
            <a:pPr marL="342900" indent="-342900" algn="l">
              <a:buClr>
                <a:schemeClr val="tx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de-DE" sz="1400" i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pPr marL="342900" indent="-342900" algn="l">
              <a:buClr>
                <a:schemeClr val="tx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de-DE" dirty="0" smtClean="0">
                <a:solidFill>
                  <a:schemeClr val="accent2"/>
                </a:solidFill>
              </a:rPr>
              <a:t>Für </a:t>
            </a:r>
            <a:r>
              <a:rPr lang="de-DE" dirty="0">
                <a:solidFill>
                  <a:schemeClr val="accent2"/>
                </a:solidFill>
              </a:rPr>
              <a:t>Kitas – „Handlungshilfe, Leitfaden und Dokumentation/ Reflexionsfragen zur </a:t>
            </a:r>
            <a:r>
              <a:rPr lang="de-DE" dirty="0" smtClean="0">
                <a:solidFill>
                  <a:schemeClr val="accent2"/>
                </a:solidFill>
              </a:rPr>
              <a:t>Prävention“ </a:t>
            </a:r>
            <a:br>
              <a:rPr lang="de-DE" dirty="0" smtClean="0">
                <a:solidFill>
                  <a:schemeClr val="accent2"/>
                </a:solidFill>
              </a:rPr>
            </a:br>
            <a:r>
              <a:rPr lang="de-DE" sz="1400" i="1" dirty="0">
                <a:solidFill>
                  <a:schemeClr val="bg1">
                    <a:lumMod val="75000"/>
                    <a:lumOff val="25000"/>
                  </a:schemeClr>
                </a:solidFill>
              </a:rPr>
              <a:t>http://www.rheinischer-verband.de/wp-content/uploads/2014/01/Brosch%C3%BCre-Endfassung.pdf</a:t>
            </a:r>
          </a:p>
          <a:p>
            <a:pPr marL="342900" indent="-342900" algn="l">
              <a:buClr>
                <a:schemeClr val="tx2">
                  <a:lumMod val="50000"/>
                </a:schemeClr>
              </a:buClr>
              <a:buFont typeface="Arial" panose="020B0604020202020204" pitchFamily="34" charset="0"/>
              <a:buChar char="•"/>
            </a:pPr>
            <a:endParaRPr lang="de-DE" sz="1400" dirty="0" smtClean="0">
              <a:solidFill>
                <a:schemeClr val="accent2"/>
              </a:solidFill>
            </a:endParaRPr>
          </a:p>
          <a:p>
            <a:pPr marL="342900" indent="-342900" algn="l">
              <a:buClr>
                <a:schemeClr val="tx2">
                  <a:lumMod val="50000"/>
                </a:schemeClr>
              </a:buClr>
              <a:buFont typeface="Arial" panose="020B0604020202020204" pitchFamily="34" charset="0"/>
              <a:buChar char="•"/>
            </a:pPr>
            <a:r>
              <a:rPr lang="de-DE" dirty="0" smtClean="0">
                <a:solidFill>
                  <a:schemeClr val="accent2"/>
                </a:solidFill>
              </a:rPr>
              <a:t>Weitere Informationen Landeskirchenamt Düsseldorf </a:t>
            </a:r>
            <a:r>
              <a:rPr lang="de-DE" smtClean="0">
                <a:solidFill>
                  <a:schemeClr val="accent2"/>
                </a:solidFill>
              </a:rPr>
              <a:t/>
            </a:r>
            <a:br>
              <a:rPr lang="de-DE" smtClean="0">
                <a:solidFill>
                  <a:schemeClr val="accent2"/>
                </a:solidFill>
              </a:rPr>
            </a:br>
            <a:r>
              <a:rPr lang="de-DE" sz="1400" i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https://w</a:t>
            </a:r>
            <a:r>
              <a:rPr lang="de-DE" sz="1400" i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ww.pia.ekir.de</a:t>
            </a:r>
            <a:endParaRPr lang="de-DE" sz="1400" i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  <a:p>
            <a:pPr>
              <a:buClr>
                <a:schemeClr val="tx2">
                  <a:lumMod val="50000"/>
                </a:schemeClr>
              </a:buClr>
            </a:pPr>
            <a:endParaRPr lang="de-DE" i="1" dirty="0">
              <a:solidFill>
                <a:schemeClr val="bg2"/>
              </a:solidFill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19101" y="438150"/>
            <a:ext cx="8948420" cy="9429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80000" rtlCol="0" anchor="ctr"/>
          <a:lstStyle/>
          <a:p>
            <a:pPr algn="ctr"/>
            <a:r>
              <a:rPr lang="de-DE" sz="2100" b="1" dirty="0" smtClean="0"/>
              <a:t>Präsentation Informationsablaufplan </a:t>
            </a:r>
            <a:r>
              <a:rPr lang="de-DE" sz="2100" b="1" dirty="0"/>
              <a:t>bei Verdacht des übergriffigen </a:t>
            </a:r>
          </a:p>
          <a:p>
            <a:pPr algn="ctr"/>
            <a:r>
              <a:rPr lang="de-DE" sz="2100" b="1" dirty="0"/>
              <a:t>und/ oder </a:t>
            </a:r>
            <a:r>
              <a:rPr lang="de-DE" sz="2100" b="1"/>
              <a:t>sexualisierten </a:t>
            </a:r>
            <a:r>
              <a:rPr lang="de-DE" sz="2100" b="1" smtClean="0"/>
              <a:t>Verhaltens </a:t>
            </a:r>
            <a:endParaRPr lang="de-DE" sz="2100" b="1" i="1" dirty="0"/>
          </a:p>
        </p:txBody>
      </p:sp>
      <p:sp>
        <p:nvSpPr>
          <p:cNvPr id="7" name="Textfeld 6"/>
          <p:cNvSpPr txBox="1"/>
          <p:nvPr/>
        </p:nvSpPr>
        <p:spPr>
          <a:xfrm>
            <a:off x="8639175" y="6591300"/>
            <a:ext cx="74231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solidFill>
                  <a:schemeClr val="bg1"/>
                </a:solidFill>
              </a:rPr>
              <a:t>Seite - 6 -</a:t>
            </a:r>
            <a:endParaRPr lang="de-DE" sz="1000" dirty="0">
              <a:solidFill>
                <a:schemeClr val="bg1"/>
              </a:solidFill>
            </a:endParaRPr>
          </a:p>
        </p:txBody>
      </p:sp>
      <p:pic>
        <p:nvPicPr>
          <p:cNvPr id="8" name="Grafik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30" y="1574627"/>
            <a:ext cx="1858433" cy="982037"/>
          </a:xfrm>
          <a:prstGeom prst="rect">
            <a:avLst/>
          </a:prstGeom>
        </p:spPr>
      </p:pic>
      <p:pic>
        <p:nvPicPr>
          <p:cNvPr id="9" name="Grafik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522" y="2784787"/>
            <a:ext cx="784698" cy="112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6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 Design Kirchenkreis Duesseldorf-Mettmann">
  <a:themeElements>
    <a:clrScheme name="Kirchenkreis Duesseldorf-Mettmann Farben">
      <a:dk1>
        <a:sysClr val="windowText" lastClr="000000"/>
      </a:dk1>
      <a:lt1>
        <a:sysClr val="window" lastClr="FFFFFF"/>
      </a:lt1>
      <a:dk2>
        <a:srgbClr val="929497"/>
      </a:dk2>
      <a:lt2>
        <a:srgbClr val="E6E7E8"/>
      </a:lt2>
      <a:accent1>
        <a:srgbClr val="D81F3D"/>
      </a:accent1>
      <a:accent2>
        <a:srgbClr val="9A152F"/>
      </a:accent2>
      <a:accent3>
        <a:srgbClr val="008ED3"/>
      </a:accent3>
      <a:accent4>
        <a:srgbClr val="005F95"/>
      </a:accent4>
      <a:accent5>
        <a:srgbClr val="929497"/>
      </a:accent5>
      <a:accent6>
        <a:srgbClr val="E89287"/>
      </a:accent6>
      <a:hlink>
        <a:srgbClr val="0563C1"/>
      </a:hlink>
      <a:folHlink>
        <a:srgbClr val="954F72"/>
      </a:folHlink>
    </a:clrScheme>
    <a:fontScheme name="Kirchenkreis The Sans">
      <a:majorFont>
        <a:latin typeface="TheSans OT6 SemiBold"/>
        <a:ea typeface=""/>
        <a:cs typeface=""/>
      </a:majorFont>
      <a:minorFont>
        <a:latin typeface="TheSans OT5 Plai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 PP Kirche" id="{51853980-A8F1-4806-8417-A5BE901F9C0E}" vid="{DB1339BE-AE51-4E7C-9AA5-42FDC907A081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 PP Kirche</Template>
  <TotalTime>0</TotalTime>
  <Words>377</Words>
  <Application>Microsoft Office PowerPoint</Application>
  <PresentationFormat>Breitbild</PresentationFormat>
  <Paragraphs>62</Paragraphs>
  <Slides>5</Slides>
  <Notes>5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3" baseType="lpstr">
      <vt:lpstr>Arial</vt:lpstr>
      <vt:lpstr>Calibri</vt:lpstr>
      <vt:lpstr>TheSans OT5 Plain</vt:lpstr>
      <vt:lpstr>TheSans OT6 SemiBold</vt:lpstr>
      <vt:lpstr>TheSans OT7 Bold</vt:lpstr>
      <vt:lpstr>Wingdings</vt:lpstr>
      <vt:lpstr>PP Design Kirchenkreis Duesseldorf-Mettmann</vt:lpstr>
      <vt:lpstr>Dokument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Nicole Förster</dc:creator>
  <cp:lastModifiedBy>Nicole</cp:lastModifiedBy>
  <cp:revision>80</cp:revision>
  <cp:lastPrinted>2020-10-09T07:46:08Z</cp:lastPrinted>
  <dcterms:created xsi:type="dcterms:W3CDTF">2018-08-28T13:00:03Z</dcterms:created>
  <dcterms:modified xsi:type="dcterms:W3CDTF">2026-08-20T18:40:57Z</dcterms:modified>
</cp:coreProperties>
</file>